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84" r:id="rId3"/>
    <p:sldId id="293" r:id="rId4"/>
    <p:sldId id="294" r:id="rId5"/>
    <p:sldId id="285" r:id="rId6"/>
    <p:sldId id="283" r:id="rId7"/>
    <p:sldId id="286" r:id="rId8"/>
    <p:sldId id="290" r:id="rId9"/>
    <p:sldId id="296" r:id="rId10"/>
    <p:sldId id="297" r:id="rId11"/>
    <p:sldId id="295" r:id="rId12"/>
    <p:sldId id="300" r:id="rId13"/>
    <p:sldId id="298" r:id="rId14"/>
    <p:sldId id="299" r:id="rId15"/>
    <p:sldId id="291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7"/>
    <p:restoredTop sz="96327"/>
  </p:normalViewPr>
  <p:slideViewPr>
    <p:cSldViewPr snapToGrid="0" snapToObjects="1">
      <p:cViewPr varScale="1">
        <p:scale>
          <a:sx n="64" d="100"/>
          <a:sy n="64" d="100"/>
        </p:scale>
        <p:origin x="16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  <a:lvl2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2pPr>
            <a:lvl3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3pPr>
            <a:lvl4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4pPr>
            <a:lvl5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607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"/>
              </a:defRPr>
            </a:lvl1pPr>
            <a:lvl2pPr marL="839610" indent="-395111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2pPr>
            <a:lvl3pPr marL="1284110" indent="-39511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3pPr>
            <a:lvl4pPr marL="1728610" indent="-39511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4pPr>
            <a:lvl5pPr marL="2173110" indent="-39511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94" name="Rectangle"/>
          <p:cNvSpPr>
            <a:spLocks noGrp="1"/>
          </p:cNvSpPr>
          <p:nvPr>
            <p:ph type="body" sz="quarter" idx="13"/>
          </p:nvPr>
        </p:nvSpPr>
        <p:spPr>
          <a:xfrm>
            <a:off x="4833937" y="6000353"/>
            <a:ext cx="14716128" cy="965202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spcBef>
                <a:spcPts val="0"/>
              </a:spcBef>
              <a:buSzTx/>
              <a:buNone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GB"/>
              <a:t>Click to edit Master text styles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3048001" y="0"/>
            <a:ext cx="914401" cy="2590800"/>
          </a:xfrm>
          <a:prstGeom prst="rect">
            <a:avLst/>
          </a:prstGeom>
          <a:solidFill>
            <a:srgbClr val="252525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spcBef>
                <a:spcPts val="700"/>
              </a:spcBef>
              <a:defRPr sz="1600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defRPr>
            </a:pPr>
            <a:endParaRPr/>
          </a:p>
        </p:txBody>
      </p:sp>
      <p:sp>
        <p:nvSpPr>
          <p:cNvPr id="125" name="Rectangle"/>
          <p:cNvSpPr/>
          <p:nvPr/>
        </p:nvSpPr>
        <p:spPr>
          <a:xfrm>
            <a:off x="3048001" y="0"/>
            <a:ext cx="914401" cy="2590800"/>
          </a:xfrm>
          <a:prstGeom prst="rect">
            <a:avLst/>
          </a:prstGeom>
          <a:solidFill>
            <a:srgbClr val="252525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spcBef>
                <a:spcPts val="700"/>
              </a:spcBef>
              <a:defRPr sz="1600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defRPr>
            </a:pPr>
            <a:endParaRPr/>
          </a:p>
        </p:txBody>
      </p:sp>
      <p:pic>
        <p:nvPicPr>
          <p:cNvPr id="12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0" y="12667013"/>
            <a:ext cx="2550000" cy="713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13059269"/>
            <a:ext cx="4216400" cy="25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6300" y="13364633"/>
            <a:ext cx="1727200" cy="198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le Text"/>
          <p:cNvSpPr>
            <a:spLocks noGrp="1"/>
          </p:cNvSpPr>
          <p:nvPr>
            <p:ph type="title"/>
          </p:nvPr>
        </p:nvSpPr>
        <p:spPr>
          <a:xfrm>
            <a:off x="4267200" y="762000"/>
            <a:ext cx="15240000" cy="228600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5600">
                <a:solidFill>
                  <a:srgbClr val="343E48"/>
                </a:solidFill>
                <a:latin typeface="Futura PT Heavy"/>
                <a:ea typeface="Futura PT Heavy"/>
                <a:cs typeface="Futura PT Heavy"/>
                <a:sym typeface="Futura PT Heavy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267200" y="965200"/>
            <a:ext cx="10058400" cy="863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defTabSz="1828800">
              <a:spcBef>
                <a:spcPts val="500"/>
              </a:spcBef>
              <a:buSzTx/>
              <a:buNone/>
              <a:defRPr sz="2200">
                <a:solidFill>
                  <a:srgbClr val="8D98A5"/>
                </a:solidFill>
                <a:latin typeface="Futura PT Book"/>
                <a:ea typeface="Futura PT Book"/>
                <a:cs typeface="Futura PT Book"/>
                <a:sym typeface="Futura PT Book"/>
              </a:defRPr>
            </a:lvl1pPr>
            <a:lvl2pPr marL="0" indent="457200" defTabSz="1828800">
              <a:spcBef>
                <a:spcPts val="500"/>
              </a:spcBef>
              <a:buSzTx/>
              <a:buNone/>
              <a:defRPr sz="2200">
                <a:solidFill>
                  <a:srgbClr val="8D98A5"/>
                </a:solidFill>
                <a:latin typeface="Futura PT Book"/>
                <a:ea typeface="Futura PT Book"/>
                <a:cs typeface="Futura PT Book"/>
                <a:sym typeface="Futura PT Book"/>
              </a:defRPr>
            </a:lvl2pPr>
            <a:lvl3pPr marL="0" indent="914400" defTabSz="1828800">
              <a:spcBef>
                <a:spcPts val="500"/>
              </a:spcBef>
              <a:buSzTx/>
              <a:buNone/>
              <a:defRPr sz="2200">
                <a:solidFill>
                  <a:srgbClr val="8D98A5"/>
                </a:solidFill>
                <a:latin typeface="Futura PT Book"/>
                <a:ea typeface="Futura PT Book"/>
                <a:cs typeface="Futura PT Book"/>
                <a:sym typeface="Futura PT Book"/>
              </a:defRPr>
            </a:lvl3pPr>
            <a:lvl4pPr marL="0" indent="1371600" defTabSz="1828800">
              <a:spcBef>
                <a:spcPts val="500"/>
              </a:spcBef>
              <a:buSzTx/>
              <a:buNone/>
              <a:defRPr sz="2200">
                <a:solidFill>
                  <a:srgbClr val="8D98A5"/>
                </a:solidFill>
                <a:latin typeface="Futura PT Book"/>
                <a:ea typeface="Futura PT Book"/>
                <a:cs typeface="Futura PT Book"/>
                <a:sym typeface="Futura PT Book"/>
              </a:defRPr>
            </a:lvl4pPr>
            <a:lvl5pPr marL="0" indent="1828800" defTabSz="1828800">
              <a:spcBef>
                <a:spcPts val="500"/>
              </a:spcBef>
              <a:buSzTx/>
              <a:buNone/>
              <a:defRPr sz="2200">
                <a:solidFill>
                  <a:srgbClr val="8D98A5"/>
                </a:solidFill>
                <a:latin typeface="Futura PT Book"/>
                <a:ea typeface="Futura PT Book"/>
                <a:cs typeface="Futura PT Book"/>
                <a:sym typeface="Futura PT Book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1" name="Slide Number"/>
          <p:cNvSpPr>
            <a:spLocks noGrp="1"/>
          </p:cNvSpPr>
          <p:nvPr>
            <p:ph type="sldNum" sz="quarter" idx="2"/>
          </p:nvPr>
        </p:nvSpPr>
        <p:spPr>
          <a:xfrm>
            <a:off x="3237894" y="1055795"/>
            <a:ext cx="534612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latin typeface="Futura PT Book"/>
                <a:ea typeface="Futura PT Book"/>
                <a:cs typeface="Futura PT Book"/>
                <a:sym typeface="Futura PT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07210" y="892967"/>
            <a:ext cx="13751721" cy="83224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7" cy="2000252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7" cy="15894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  <a:lvl2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2pPr>
            <a:lvl3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3pPr>
            <a:lvl4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4pPr>
            <a:lvl5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xfrm>
            <a:off x="11893389" y="13001625"/>
            <a:ext cx="579363" cy="60007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7"/>
            <a:ext cx="7500939" cy="115728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4387453" y="892967"/>
            <a:ext cx="7500939" cy="5607846"/>
          </a:xfrm>
          <a:prstGeom prst="rect">
            <a:avLst/>
          </a:prstGeom>
        </p:spPr>
        <p:txBody>
          <a:bodyPr anchor="b"/>
          <a:lstStyle>
            <a:lvl1pPr>
              <a:defRPr sz="84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39" cy="576858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  <a:lvl2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2pPr>
            <a:lvl3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3pPr>
            <a:lvl4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4pPr>
            <a:lvl5pPr marL="0" indent="0" algn="ctr">
              <a:spcBef>
                <a:spcPts val="0"/>
              </a:spcBef>
              <a:buSzTx/>
              <a:buNone/>
              <a:defRPr sz="6400" b="1" cap="all">
                <a:solidFill>
                  <a:srgbClr val="393939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xfrm>
            <a:off x="23714709" y="12133857"/>
            <a:ext cx="579363" cy="6000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9" cy="88403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6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9" cy="8840393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4500"/>
              </a:spcBef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08263" indent="-465363">
              <a:spcBef>
                <a:spcPts val="4500"/>
              </a:spcBef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51164" indent="-465363">
              <a:spcBef>
                <a:spcPts val="4500"/>
              </a:spcBef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94064" indent="-465364">
              <a:spcBef>
                <a:spcPts val="4500"/>
              </a:spcBef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836964" indent="-465364">
              <a:spcBef>
                <a:spcPts val="4500"/>
              </a:spcBef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4387453" y="1785936"/>
            <a:ext cx="15609094" cy="10144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9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504353" y="1250155"/>
            <a:ext cx="7500940" cy="5304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5"/>
            <a:ext cx="7500939" cy="112156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893389" y="13010554"/>
            <a:ext cx="579363" cy="600075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ransition spd="med"/>
  <p:hf hdr="0" ftr="0" dt="0"/>
  <p:txStyles>
    <p:titleStyle>
      <a:lvl1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1pPr>
      <a:lvl2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2pPr>
      <a:lvl3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3pPr>
      <a:lvl4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4pPr>
      <a:lvl5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5pPr>
      <a:lvl6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6pPr>
      <a:lvl7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7pPr>
      <a:lvl8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8pPr>
      <a:lvl9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ln>
            <a:noFill/>
          </a:ln>
          <a:solidFill>
            <a:srgbClr val="000000"/>
          </a:solidFill>
          <a:uFillTx/>
          <a:latin typeface="Avenir Next Condensed"/>
          <a:ea typeface="Avenir Next Condensed"/>
          <a:cs typeface="Avenir Next Condensed"/>
          <a:sym typeface="Avenir Next Condensed"/>
        </a:defRPr>
      </a:lvl9pPr>
    </p:titleStyle>
    <p:bodyStyle>
      <a:lvl1pPr marL="617361" marR="0" indent="-617361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1pPr>
      <a:lvl2pPr marL="1061860" marR="0" indent="-617361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2pPr>
      <a:lvl3pPr marL="1506360" marR="0" indent="-617360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3pPr>
      <a:lvl4pPr marL="1950860" marR="0" indent="-617360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4pPr>
      <a:lvl5pPr marL="2395360" marR="0" indent="-617360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5pPr>
      <a:lvl6pPr marL="2839860" marR="0" indent="-617360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6pPr>
      <a:lvl7pPr marL="3284361" marR="0" indent="-617360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7pPr>
      <a:lvl8pPr marL="3728861" marR="0" indent="-617360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8pPr>
      <a:lvl9pPr marL="4173361" marR="0" indent="-617361" algn="l" defTabSz="821530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Geneva"/>
          <a:ea typeface="Geneva"/>
          <a:cs typeface="Geneva"/>
          <a:sym typeface="Geneva"/>
        </a:defRPr>
      </a:lvl9pPr>
    </p:bodyStyle>
    <p:otherStyle>
      <a:lvl1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153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ogc.org/public_ogc/register/q3_api.ph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hyperlink" Target="https://t.co/Yaz2IPsfPd?amp=1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s://www.w3.org/TR/sdw-bp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UBLISHING @ W3C"/>
          <p:cNvSpPr>
            <a:spLocks noGrp="1"/>
          </p:cNvSpPr>
          <p:nvPr>
            <p:ph type="subTitle" sz="quarter" idx="1"/>
          </p:nvPr>
        </p:nvSpPr>
        <p:spPr>
          <a:xfrm>
            <a:off x="2898234" y="2438138"/>
            <a:ext cx="14716128" cy="15894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r>
              <a:rPr lang="en-US" sz="8800" dirty="0"/>
              <a:t>OGC API standards for web use</a:t>
            </a:r>
            <a:endParaRPr sz="8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01E67-5E8E-874D-AF05-ECA636BF15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BD3A1-F2A0-0748-A4B1-3E32D8842A0C}"/>
              </a:ext>
            </a:extLst>
          </p:cNvPr>
          <p:cNvSpPr txBox="1"/>
          <p:nvPr/>
        </p:nvSpPr>
        <p:spPr>
          <a:xfrm>
            <a:off x="6983773" y="5180510"/>
            <a:ext cx="6545058" cy="1683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Dr. Gobe </a:t>
            </a:r>
            <a:r>
              <a:rPr kumimoji="0" lang="fr-FR" sz="5000" b="1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Hobona</a:t>
            </a:r>
            <a:endParaRPr kumimoji="0" lang="fr-FR" sz="50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Condensed" panose="020B0506020202020204" pitchFamily="34" charset="0"/>
              <a:sym typeface="Helvetica Light"/>
            </a:endParaRP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i="1" dirty="0">
                <a:latin typeface="Avenir Next Condensed" panose="020B0506020202020204" pitchFamily="34" charset="0"/>
              </a:rPr>
              <a:t>Open </a:t>
            </a:r>
            <a:r>
              <a:rPr lang="fr-FR" i="1" dirty="0" err="1">
                <a:latin typeface="Avenir Next Condensed" panose="020B0506020202020204" pitchFamily="34" charset="0"/>
              </a:rPr>
              <a:t>Geospatial</a:t>
            </a:r>
            <a:r>
              <a:rPr lang="fr-FR" i="1" dirty="0">
                <a:latin typeface="Avenir Next Condensed" panose="020B0506020202020204" pitchFamily="34" charset="0"/>
              </a:rPr>
              <a:t> Consortium</a:t>
            </a:r>
            <a:endParaRPr kumimoji="0" lang="fr-FR" sz="5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Condensed" panose="020B0506020202020204" pitchFamily="34" charset="0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CB6CF-104F-944C-912A-EFE7163ECFA3}"/>
              </a:ext>
            </a:extLst>
          </p:cNvPr>
          <p:cNvSpPr txBox="1"/>
          <p:nvPr/>
        </p:nvSpPr>
        <p:spPr>
          <a:xfrm>
            <a:off x="2286970" y="8041847"/>
            <a:ext cx="15938656" cy="2452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2020-09-22</a:t>
            </a:r>
            <a:endParaRPr lang="fr-FR" dirty="0">
              <a:latin typeface="Avenir Next Condensed" panose="020B0506020202020204" pitchFamily="34" charset="0"/>
            </a:endParaRPr>
          </a:p>
          <a:p>
            <a:r>
              <a:rPr lang="fr-FR" b="1" dirty="0"/>
              <a:t>W3C/OGC Joint Workshop </a:t>
            </a:r>
            <a:r>
              <a:rPr lang="fr-FR" b="1" dirty="0" err="1"/>
              <a:t>Series</a:t>
            </a:r>
            <a:r>
              <a:rPr lang="fr-FR" b="1" dirty="0"/>
              <a:t> on </a:t>
            </a:r>
            <a:r>
              <a:rPr lang="fr-FR" b="1" dirty="0" err="1"/>
              <a:t>Maps</a:t>
            </a:r>
            <a:r>
              <a:rPr lang="fr-FR" b="1" dirty="0"/>
              <a:t> for the Web</a:t>
            </a:r>
          </a:p>
          <a:p>
            <a:r>
              <a:rPr lang="fr-FR" b="1" dirty="0">
                <a:solidFill>
                  <a:srgbClr val="0D6DB6"/>
                </a:solidFill>
              </a:rPr>
              <a:t>w3.org/2020/</a:t>
            </a:r>
            <a:r>
              <a:rPr lang="fr-FR" b="1" dirty="0" err="1">
                <a:solidFill>
                  <a:srgbClr val="0D6DB6"/>
                </a:solidFill>
              </a:rPr>
              <a:t>maps</a:t>
            </a:r>
            <a:r>
              <a:rPr lang="fr-FR" b="1" dirty="0">
                <a:solidFill>
                  <a:srgbClr val="0D6DB6"/>
                </a:solidFill>
              </a:rPr>
              <a:t>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E0E5EF-B500-5249-873E-4F3B7EDC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4" y="4027626"/>
            <a:ext cx="19561628" cy="2243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7" y="0"/>
            <a:ext cx="20111739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API First Approach – using </a:t>
            </a:r>
            <a:r>
              <a:rPr lang="en-US" dirty="0" err="1"/>
              <a:t>OpenAPI</a:t>
            </a:r>
            <a:r>
              <a:rPr lang="en-US" dirty="0"/>
              <a:t> definitions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10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15565-C759-914A-98D4-1C8C0E69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6D6D6-8833-7449-9863-A7B51255B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77" y="1905000"/>
            <a:ext cx="19963994" cy="9684026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9C4B7FE-7A5B-514F-A25C-93C54733A634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1543074323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OGC API standards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11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3039130"/>
            <a:ext cx="19931731" cy="9470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algn="l"/>
            <a:r>
              <a:rPr lang="fr-FR" b="1" dirty="0" err="1">
                <a:latin typeface="Geneva" panose="020B0503030404040204" pitchFamily="34" charset="0"/>
                <a:ea typeface="Geneva" panose="020B0503030404040204" pitchFamily="34" charset="0"/>
              </a:rPr>
              <a:t>Approved</a:t>
            </a:r>
            <a:endParaRPr lang="fr-FR" b="1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lvl="2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Features</a:t>
            </a: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r>
              <a:rPr lang="fr-FR" b="1" dirty="0" err="1">
                <a:latin typeface="Geneva" panose="020B0503030404040204" pitchFamily="34" charset="0"/>
                <a:ea typeface="Geneva" panose="020B0503030404040204" pitchFamily="34" charset="0"/>
              </a:rPr>
              <a:t>Draft</a:t>
            </a:r>
            <a:endParaRPr lang="fr-FR" b="1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Common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Coverages</a:t>
            </a: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Records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Processes</a:t>
            </a: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Tiles</a:t>
            </a: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Maps</a:t>
            </a: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-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Environmental</a:t>
            </a: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 Data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Retrieval</a:t>
            </a: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OGC API – Styles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Future concepts: DGGS,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Routing</a:t>
            </a: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15565-C759-914A-98D4-1C8C0E69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D4D7305-87A5-C348-8146-646E826DDE58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958529783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979958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sz="6600" dirty="0"/>
              <a:t>What to expect from each approved OGC API standard</a:t>
            </a:r>
            <a:endParaRPr sz="6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12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15565-C759-914A-98D4-1C8C0E69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CB4D3A-B6D5-F947-AD60-701586305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67" y="2840130"/>
            <a:ext cx="7869328" cy="798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3845D-B4DA-E54A-88C8-2F8FE02E1C79}"/>
              </a:ext>
            </a:extLst>
          </p:cNvPr>
          <p:cNvSpPr txBox="1"/>
          <p:nvPr/>
        </p:nvSpPr>
        <p:spPr>
          <a:xfrm rot="20124364">
            <a:off x="485546" y="4520269"/>
            <a:ext cx="4474398" cy="6570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Published October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6B7EBB-B0A4-1549-932C-61233D540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2941" y="7748003"/>
            <a:ext cx="8918816" cy="445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B64A1A-3953-2342-A794-A2F511910B9F}"/>
              </a:ext>
            </a:extLst>
          </p:cNvPr>
          <p:cNvSpPr/>
          <p:nvPr/>
        </p:nvSpPr>
        <p:spPr bwMode="auto">
          <a:xfrm>
            <a:off x="413667" y="2711197"/>
            <a:ext cx="8217377" cy="8395417"/>
          </a:xfrm>
          <a:prstGeom prst="rect">
            <a:avLst/>
          </a:prstGeom>
          <a:noFill/>
          <a:ln w="50800" cap="flat" cmpd="sng" algn="ctr">
            <a:solidFill>
              <a:srgbClr val="FF0000">
                <a:alpha val="8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51B326-7C9F-2C46-8DF2-37D60CF12EFC}"/>
              </a:ext>
            </a:extLst>
          </p:cNvPr>
          <p:cNvSpPr/>
          <p:nvPr/>
        </p:nvSpPr>
        <p:spPr bwMode="auto">
          <a:xfrm>
            <a:off x="10425032" y="7103868"/>
            <a:ext cx="9273100" cy="5545599"/>
          </a:xfrm>
          <a:prstGeom prst="rect">
            <a:avLst/>
          </a:prstGeom>
          <a:noFill/>
          <a:ln w="50800" cap="flat" cmpd="sng" algn="ctr">
            <a:solidFill>
              <a:srgbClr val="FF0000">
                <a:alpha val="8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8821D-5BDB-924C-B793-53FA7D3E5E01}"/>
              </a:ext>
            </a:extLst>
          </p:cNvPr>
          <p:cNvSpPr txBox="1"/>
          <p:nvPr/>
        </p:nvSpPr>
        <p:spPr>
          <a:xfrm>
            <a:off x="1115122" y="11569732"/>
            <a:ext cx="6244683" cy="1683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Standards document &amp; </a:t>
            </a:r>
            <a:r>
              <a:rPr kumimoji="0" lang="en-US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OpenAPI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definition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FA170-7B5C-7546-A963-C2D29CE4D72E}"/>
              </a:ext>
            </a:extLst>
          </p:cNvPr>
          <p:cNvSpPr txBox="1"/>
          <p:nvPr/>
        </p:nvSpPr>
        <p:spPr>
          <a:xfrm>
            <a:off x="11084312" y="12645404"/>
            <a:ext cx="7352371" cy="913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Executable Test Suite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43EA11-9D46-BF45-A641-97C20B32E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12" y="1934637"/>
            <a:ext cx="6795112" cy="3388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392E5-7DD4-CE4E-AF06-6DBFAEFB25B1}"/>
              </a:ext>
            </a:extLst>
          </p:cNvPr>
          <p:cNvSpPr txBox="1"/>
          <p:nvPr/>
        </p:nvSpPr>
        <p:spPr>
          <a:xfrm>
            <a:off x="11285034" y="5403589"/>
            <a:ext cx="6155473" cy="913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Tutorials &amp; Guides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35F4F-E2E7-6B46-8723-E7822BD61F54}"/>
              </a:ext>
            </a:extLst>
          </p:cNvPr>
          <p:cNvSpPr/>
          <p:nvPr/>
        </p:nvSpPr>
        <p:spPr>
          <a:xfrm>
            <a:off x="10905893" y="1790989"/>
            <a:ext cx="6973531" cy="3612600"/>
          </a:xfrm>
          <a:prstGeom prst="rect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231148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Roadmap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13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15565-C759-914A-98D4-1C8C0E69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2DCBA4E-D027-664C-AF8E-199032DD2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57" y="2038165"/>
            <a:ext cx="19959950" cy="1002976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9C47997-9A89-A34C-B015-D0B9AF520513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4C7D21-9D7B-4C45-8ACA-AA932B4F5AC0}"/>
              </a:ext>
            </a:extLst>
          </p:cNvPr>
          <p:cNvSpPr txBox="1"/>
          <p:nvPr/>
        </p:nvSpPr>
        <p:spPr>
          <a:xfrm>
            <a:off x="1451113" y="12054660"/>
            <a:ext cx="18762139" cy="913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l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2017           2018                 2019                 2020                 2021</a:t>
            </a:r>
          </a:p>
        </p:txBody>
      </p:sp>
    </p:spTree>
    <p:extLst>
      <p:ext uri="{BB962C8B-B14F-4D97-AF65-F5344CB8AC3E}">
        <p14:creationId xmlns:p14="http://schemas.microsoft.com/office/powerpoint/2010/main" val="862194794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7" y="0"/>
            <a:ext cx="20259723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sz="6600" dirty="0"/>
              <a:t>Sprints, Hackathons, Pilots, Testbeds and Innovation</a:t>
            </a:r>
            <a:endParaRPr sz="6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14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3086239"/>
            <a:ext cx="20259722" cy="10629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algn="l"/>
            <a:r>
              <a:rPr lang="fr-FR" sz="4000" b="1" dirty="0" err="1">
                <a:latin typeface="Geneva" panose="020B0503030404040204" pitchFamily="34" charset="0"/>
                <a:ea typeface="Geneva" panose="020B0503030404040204" pitchFamily="34" charset="0"/>
              </a:rPr>
              <a:t>Previous</a:t>
            </a:r>
            <a:endParaRPr lang="fr-FR" sz="4000" b="1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OGC API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Hackathon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: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June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2019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STAC and OGC API -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Features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and Catalogues Sprint: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December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2019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ESIP and OGC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Coverage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Processing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and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Analysis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Sprint: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January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2020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Environmental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Data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Retrieval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API Sprint: March 2020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OGC API –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Tiles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Sprint: April 2020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Routing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Pilot,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Vector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Tiles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Pilot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Testbeds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15 &amp; 16 – APIs for Styles,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Maps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and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Tiles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, SWIM, DGGS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3D Data Container and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Tiles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Pilot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… and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many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more</a:t>
            </a: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r>
              <a:rPr lang="fr-FR" sz="4000" b="1" dirty="0" err="1">
                <a:latin typeface="Geneva" panose="020B0503030404040204" pitchFamily="34" charset="0"/>
                <a:ea typeface="Geneva" panose="020B0503030404040204" pitchFamily="34" charset="0"/>
              </a:rPr>
              <a:t>Next</a:t>
            </a:r>
            <a:r>
              <a:rPr lang="fr-FR" sz="4000" b="1" dirty="0">
                <a:latin typeface="Geneva" panose="020B0503030404040204" pitchFamily="34" charset="0"/>
                <a:ea typeface="Geneva" panose="020B0503030404040204" pitchFamily="34" charset="0"/>
              </a:rPr>
              <a:t> up </a:t>
            </a:r>
          </a:p>
          <a:p>
            <a:pPr algn="l"/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OGC API – Common &amp; OGC API –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Features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Virtual Code Sprint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algn="l"/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On Sept 29 – 30, 2020</a:t>
            </a:r>
          </a:p>
          <a:p>
            <a:pPr algn="l"/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Register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at 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  <a:hlinkClick r:id="rId3"/>
              </a:rPr>
              <a:t>https://portal.ogc.org/public_ogc/register/q3_api.php</a:t>
            </a: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lvl="1" algn="l"/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15565-C759-914A-98D4-1C8C0E69A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CB091D6-42EC-474A-9F95-523E081148DF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3580895182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UBLISHING @ W3C"/>
          <p:cNvSpPr>
            <a:spLocks noGrp="1"/>
          </p:cNvSpPr>
          <p:nvPr>
            <p:ph type="subTitle" sz="quarter" idx="1"/>
          </p:nvPr>
        </p:nvSpPr>
        <p:spPr>
          <a:xfrm>
            <a:off x="2898234" y="2438138"/>
            <a:ext cx="14716128" cy="15894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8800" dirty="0"/>
              <a:t>THANK YOU!</a:t>
            </a:r>
            <a:endParaRPr sz="8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01E67-5E8E-874D-AF05-ECA636BF15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15</a:t>
            </a:fld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CB6CF-104F-944C-912A-EFE7163ECFA3}"/>
              </a:ext>
            </a:extLst>
          </p:cNvPr>
          <p:cNvSpPr txBox="1"/>
          <p:nvPr/>
        </p:nvSpPr>
        <p:spPr>
          <a:xfrm>
            <a:off x="2286970" y="8041847"/>
            <a:ext cx="15938656" cy="2452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2020-09-22</a:t>
            </a:r>
            <a:endParaRPr lang="fr-FR" dirty="0">
              <a:latin typeface="Avenir Next Condensed" panose="020B0506020202020204" pitchFamily="34" charset="0"/>
            </a:endParaRPr>
          </a:p>
          <a:p>
            <a:r>
              <a:rPr lang="fr-FR" b="1" dirty="0"/>
              <a:t>W3C/OGC Joint Workshop </a:t>
            </a:r>
            <a:r>
              <a:rPr lang="fr-FR" b="1" dirty="0" err="1"/>
              <a:t>Series</a:t>
            </a:r>
            <a:r>
              <a:rPr lang="fr-FR" b="1" dirty="0"/>
              <a:t> on </a:t>
            </a:r>
            <a:r>
              <a:rPr lang="fr-FR" b="1" dirty="0" err="1"/>
              <a:t>Maps</a:t>
            </a:r>
            <a:r>
              <a:rPr lang="fr-FR" b="1" dirty="0"/>
              <a:t> for the Web</a:t>
            </a:r>
          </a:p>
          <a:p>
            <a:r>
              <a:rPr lang="fr-FR" b="1" dirty="0">
                <a:solidFill>
                  <a:srgbClr val="0D6DB6"/>
                </a:solidFill>
              </a:rPr>
              <a:t>w3.org/2020/</a:t>
            </a:r>
            <a:r>
              <a:rPr lang="fr-FR" b="1" dirty="0" err="1">
                <a:solidFill>
                  <a:srgbClr val="0D6DB6"/>
                </a:solidFill>
              </a:rPr>
              <a:t>maps</a:t>
            </a:r>
            <a:r>
              <a:rPr lang="fr-FR" b="1" dirty="0">
                <a:solidFill>
                  <a:srgbClr val="0D6DB6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A6D5F-6D10-8F42-82BB-157A1DCFB397}"/>
              </a:ext>
            </a:extLst>
          </p:cNvPr>
          <p:cNvSpPr txBox="1"/>
          <p:nvPr/>
        </p:nvSpPr>
        <p:spPr>
          <a:xfrm>
            <a:off x="7893066" y="4635545"/>
            <a:ext cx="4881141" cy="3222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ghobona@ogc.org</a:t>
            </a:r>
            <a:br>
              <a:rPr kumimoji="0" lang="fr-FR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</a:br>
            <a:r>
              <a:rPr kumimoji="0" lang="fr-FR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@</a:t>
            </a:r>
            <a:r>
              <a:rPr kumimoji="0" lang="fr-FR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opengeospatial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Condensed" panose="020B0506020202020204" pitchFamily="34" charset="0"/>
              <a:sym typeface="Helvetica Light"/>
            </a:endParaRP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Avenir Next Condensed" panose="020B0506020202020204" pitchFamily="34" charset="0"/>
              </a:rPr>
              <a:t>http://</a:t>
            </a:r>
            <a:r>
              <a:rPr lang="fr-FR" dirty="0" err="1">
                <a:latin typeface="Avenir Next Condensed" panose="020B0506020202020204" pitchFamily="34" charset="0"/>
              </a:rPr>
              <a:t>ogcapi.ogc.org</a:t>
            </a:r>
            <a:br>
              <a:rPr kumimoji="0" lang="fr-FR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</a:br>
            <a:r>
              <a:rPr kumimoji="0" lang="fr-FR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" panose="020B0506020202020204" pitchFamily="34" charset="0"/>
                <a:sym typeface="Helvetica Light"/>
              </a:rPr>
              <a:t>#OGCAPI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EFA04-498F-5949-9511-E69F79E3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4" y="4027626"/>
            <a:ext cx="19561628" cy="2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248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Overview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2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2677886"/>
            <a:ext cx="19931731" cy="9470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About OGC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Background to OGC API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development</a:t>
            </a: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Motivation for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developing</a:t>
            </a: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 OGC APIs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Overview</a:t>
            </a: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 of OGC API standards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Innovation initiatives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How to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get</a:t>
            </a:r>
            <a:r>
              <a:rPr lang="fr-FR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dirty="0" err="1">
                <a:latin typeface="Geneva" panose="020B0503030404040204" pitchFamily="34" charset="0"/>
                <a:ea typeface="Geneva" panose="020B0503030404040204" pitchFamily="34" charset="0"/>
              </a:rPr>
              <a:t>involved</a:t>
            </a:r>
            <a:endParaRPr lang="fr-FR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endParaRPr lang="fr-FR" dirty="0" err="1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D8489-2242-7D47-8FD6-065B2DB0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55A4FF5-9A18-6B4D-BB5F-AEB1B99D0998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F73A1-E02C-214F-9143-D6E9F4A2AD0C}"/>
              </a:ext>
            </a:extLst>
          </p:cNvPr>
          <p:cNvSpPr txBox="1"/>
          <p:nvPr/>
        </p:nvSpPr>
        <p:spPr>
          <a:xfrm>
            <a:off x="15885583" y="6128958"/>
            <a:ext cx="3955774" cy="759820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#OGCAPI</a:t>
            </a:r>
          </a:p>
        </p:txBody>
      </p:sp>
    </p:spTree>
    <p:extLst>
      <p:ext uri="{BB962C8B-B14F-4D97-AF65-F5344CB8AC3E}">
        <p14:creationId xmlns:p14="http://schemas.microsoft.com/office/powerpoint/2010/main" val="136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Overview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3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2677886"/>
            <a:ext cx="19931731" cy="9470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marL="0" marR="0" indent="0" algn="l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neva" panose="020B0503030404040204" pitchFamily="34" charset="0"/>
                <a:ea typeface="Geneva" panose="020B0503030404040204" pitchFamily="34" charset="0"/>
                <a:sym typeface="Helvetica Light"/>
              </a:rPr>
              <a:t>text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neva" panose="020B0503030404040204" pitchFamily="34" charset="0"/>
              <a:ea typeface="Geneva" panose="020B0503030404040204" pitchFamily="34" charset="0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D8489-2242-7D47-8FD6-065B2DB0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CE7E7EF-66C8-EA42-8B70-3AC5A4146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97902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Overview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4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2677886"/>
            <a:ext cx="19931731" cy="9470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marL="0" marR="0" indent="0" algn="l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neva" panose="020B0503030404040204" pitchFamily="34" charset="0"/>
                <a:ea typeface="Geneva" panose="020B0503030404040204" pitchFamily="34" charset="0"/>
                <a:sym typeface="Helvetica Light"/>
              </a:rPr>
              <a:t>text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neva" panose="020B0503030404040204" pitchFamily="34" charset="0"/>
              <a:ea typeface="Geneva" panose="020B0503030404040204" pitchFamily="34" charset="0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D8489-2242-7D47-8FD6-065B2DB0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266D8DF-B3FE-CC45-AA1A-D658B9CF9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12700"/>
            <a:ext cx="24371300" cy="136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7448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Background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5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AF93A-723C-884D-A5CF-76E54906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F88AA7AE-EB6B-B845-9624-E0283545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231" y="1968039"/>
            <a:ext cx="8145751" cy="401436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233363" indent="-227013"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defRPr/>
            </a:pPr>
            <a:r>
              <a:rPr lang="en-GB" sz="3200" b="1" u="sng" kern="1200" dirty="0">
                <a:solidFill>
                  <a:srgbClr val="0033CC"/>
                </a:solidFill>
                <a:latin typeface="Arial" charset="0"/>
              </a:rPr>
              <a:t>OGC Web Services (OWS)</a:t>
            </a:r>
          </a:p>
          <a:p>
            <a:pPr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defRPr/>
            </a:pPr>
            <a:r>
              <a:rPr lang="en-GB" sz="3200" b="1" kern="1200" dirty="0">
                <a:solidFill>
                  <a:srgbClr val="0033CC"/>
                </a:solidFill>
                <a:latin typeface="Arial" charset="0"/>
              </a:rPr>
              <a:t>Web Map Service (WMS)</a:t>
            </a:r>
          </a:p>
          <a:p>
            <a:pPr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defRPr/>
            </a:pPr>
            <a:r>
              <a:rPr lang="en-GB" sz="3200" b="1" kern="1200" dirty="0">
                <a:solidFill>
                  <a:srgbClr val="0033CC"/>
                </a:solidFill>
                <a:latin typeface="Arial" charset="0"/>
              </a:rPr>
              <a:t>Web Map Tile Service (WMTS)</a:t>
            </a:r>
          </a:p>
          <a:p>
            <a:pPr marL="6350"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92E5C"/>
              </a:buClr>
              <a:defRPr/>
            </a:pPr>
            <a:r>
              <a:rPr lang="en-GB" sz="3200" b="1" kern="1200" dirty="0">
                <a:solidFill>
                  <a:srgbClr val="0033CC"/>
                </a:solidFill>
                <a:latin typeface="Arial" charset="0"/>
              </a:rPr>
              <a:t>Web Feature Service (WFS)</a:t>
            </a:r>
          </a:p>
          <a:p>
            <a:pPr marL="6350"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92E5C"/>
              </a:buClr>
              <a:defRPr/>
            </a:pPr>
            <a:r>
              <a:rPr lang="en-GB" sz="3200" b="1" kern="1200" dirty="0">
                <a:solidFill>
                  <a:srgbClr val="0033CC"/>
                </a:solidFill>
                <a:latin typeface="Arial" charset="0"/>
              </a:rPr>
              <a:t>Web Coverage Service (WCS)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BC8BD24-D6C5-FD4A-8151-22F632E2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7868" y="6201057"/>
            <a:ext cx="5344422" cy="321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C37EDF9-A24B-5B4F-8A94-7A5C962A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3844" y="6023259"/>
            <a:ext cx="4437286" cy="325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0257809-2FDE-4749-92D3-E0429C913383}"/>
              </a:ext>
            </a:extLst>
          </p:cNvPr>
          <p:cNvGrpSpPr/>
          <p:nvPr/>
        </p:nvGrpSpPr>
        <p:grpSpPr>
          <a:xfrm>
            <a:off x="10825090" y="8754333"/>
            <a:ext cx="4343784" cy="3493920"/>
            <a:chOff x="6553200" y="4267200"/>
            <a:chExt cx="2438400" cy="1752600"/>
          </a:xfrm>
        </p:grpSpPr>
        <p:pic>
          <p:nvPicPr>
            <p:cNvPr id="16" name="Picture 4" descr="C:\Documents and Settings\Administrator\My Documents\My Pictures\eurocontrol skyview2 example.gif">
              <a:extLst>
                <a:ext uri="{FF2B5EF4-FFF2-40B4-BE49-F238E27FC236}">
                  <a16:creationId xmlns:a16="http://schemas.microsoft.com/office/drawing/2014/main" id="{276F4C02-5F4F-984D-B6AE-238F78C4F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53200" y="4267200"/>
              <a:ext cx="2338764" cy="1752600"/>
            </a:xfrm>
            <a:prstGeom prst="rect">
              <a:avLst/>
            </a:prstGeom>
          </p:spPr>
        </p:pic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36269876-5344-D94D-B40A-5B869E69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4267200"/>
              <a:ext cx="13716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100" b="1" kern="1200" err="1">
                  <a:latin typeface="CG Times" charset="0"/>
                  <a:ea typeface="MS PGothic" pitchFamily="34" charset="-128"/>
                  <a:cs typeface="+mn-cs"/>
                </a:rPr>
                <a:t>Eurocontrol</a:t>
              </a:r>
              <a:endParaRPr lang="en-US" sz="1100" b="1" kern="1200">
                <a:latin typeface="CG Times" charset="0"/>
                <a:ea typeface="MS PGothic" pitchFamily="34" charset="-128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4676E0-3BE1-C446-B2D5-2370F20E8028}"/>
              </a:ext>
            </a:extLst>
          </p:cNvPr>
          <p:cNvGrpSpPr/>
          <p:nvPr/>
        </p:nvGrpSpPr>
        <p:grpSpPr>
          <a:xfrm>
            <a:off x="794245" y="2144477"/>
            <a:ext cx="5119238" cy="3837930"/>
            <a:chOff x="76200" y="4572000"/>
            <a:chExt cx="2219575" cy="1676400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B4EF0362-870C-9947-A1BF-59B474DD3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572000"/>
              <a:ext cx="221957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0BB5B7A7-4F75-D544-97CB-E5FAF69F3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572000"/>
              <a:ext cx="12360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G Times" charset="0"/>
                  <a:ea typeface="MS PGothic" charset="0"/>
                  <a:cs typeface="MS PGothic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200" kern="1200" err="1">
                  <a:solidFill>
                    <a:srgbClr val="000000"/>
                  </a:solidFill>
                </a:rPr>
                <a:t>OneGeology.Org</a:t>
              </a:r>
              <a:endParaRPr lang="en-US" sz="1200" kern="1200">
                <a:solidFill>
                  <a:srgbClr val="000000"/>
                </a:solidFill>
              </a:endParaRPr>
            </a:p>
          </p:txBody>
        </p:sp>
      </p:grpSp>
      <p:pic>
        <p:nvPicPr>
          <p:cNvPr id="22" name="Picture 3" descr="Camera_Ansicht2_small">
            <a:extLst>
              <a:ext uri="{FF2B5EF4-FFF2-40B4-BE49-F238E27FC236}">
                <a16:creationId xmlns:a16="http://schemas.microsoft.com/office/drawing/2014/main" id="{C04184F5-0DD0-A14B-9229-BBEB09C80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60357" y="5166198"/>
            <a:ext cx="3754739" cy="3210620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F835DDF-414B-E647-94DE-D7946874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946" y="8754333"/>
            <a:ext cx="4647941" cy="350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20B023-6090-8F49-BB4A-3D07791532FF}"/>
              </a:ext>
            </a:extLst>
          </p:cNvPr>
          <p:cNvSpPr txBox="1"/>
          <p:nvPr/>
        </p:nvSpPr>
        <p:spPr>
          <a:xfrm>
            <a:off x="10111180" y="247337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000" b="1" kern="1200" err="1">
              <a:latin typeface="CG Times" charset="0"/>
              <a:ea typeface="MS PGothic" pitchFamily="34" charset="-128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19D4C2D-D373-C948-87D0-00ED97692371}"/>
              </a:ext>
            </a:extLst>
          </p:cNvPr>
          <p:cNvGrpSpPr/>
          <p:nvPr/>
        </p:nvGrpSpPr>
        <p:grpSpPr>
          <a:xfrm>
            <a:off x="15115201" y="2108820"/>
            <a:ext cx="4865126" cy="3759657"/>
            <a:chOff x="6541566" y="1939295"/>
            <a:chExt cx="2387600" cy="1750072"/>
          </a:xfrm>
        </p:grpSpPr>
        <p:pic>
          <p:nvPicPr>
            <p:cNvPr id="31" name="Picture 7">
              <a:extLst>
                <a:ext uri="{FF2B5EF4-FFF2-40B4-BE49-F238E27FC236}">
                  <a16:creationId xmlns:a16="http://schemas.microsoft.com/office/drawing/2014/main" id="{D104B573-4F21-024C-B273-5961D2079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1566" y="1970104"/>
              <a:ext cx="2387600" cy="17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D50483FE-EC3C-2648-9F36-7EB019324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1939295"/>
              <a:ext cx="953392" cy="22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200" b="1" kern="1200" dirty="0" err="1">
                  <a:latin typeface="CG Times" charset="0"/>
                  <a:ea typeface="ＭＳ Ｐゴシック" charset="0"/>
                  <a:cs typeface="ＭＳ Ｐゴシック" charset="0"/>
                </a:rPr>
                <a:t>OpenIOOS.Org</a:t>
              </a:r>
              <a:endParaRPr lang="en-US" sz="1200" b="1" kern="1200" dirty="0">
                <a:latin typeface="CG 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CE3F8DD-57C1-254D-AC29-1A798655C33E}"/>
              </a:ext>
            </a:extLst>
          </p:cNvPr>
          <p:cNvSpPr txBox="1"/>
          <p:nvPr/>
        </p:nvSpPr>
        <p:spPr>
          <a:xfrm>
            <a:off x="505475" y="198352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dirty="0" err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16A1F5-A52E-DD4F-BE4A-B67F44099802}"/>
              </a:ext>
            </a:extLst>
          </p:cNvPr>
          <p:cNvSpPr/>
          <p:nvPr/>
        </p:nvSpPr>
        <p:spPr>
          <a:xfrm>
            <a:off x="1115052" y="12248253"/>
            <a:ext cx="18008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“There are more than 200K OGC Web Services deployed across the Web” </a:t>
            </a:r>
          </a:p>
          <a:p>
            <a:r>
              <a:rPr lang="en-US" sz="2800" dirty="0"/>
              <a:t>- Source: </a:t>
            </a:r>
            <a:r>
              <a:rPr lang="en-US" sz="2800" dirty="0" err="1"/>
              <a:t>GeoSeer</a:t>
            </a:r>
            <a:r>
              <a:rPr lang="en-US" sz="2800" dirty="0"/>
              <a:t> spatial data search engine: </a:t>
            </a:r>
            <a:r>
              <a:rPr lang="en-US" sz="2800" dirty="0">
                <a:hlinkClick r:id="rId11" tooltip="https://www.geoseer.net"/>
              </a:rPr>
              <a:t>https://geoseer.net</a:t>
            </a:r>
            <a:endParaRPr lang="en-US" sz="2800" dirty="0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1BA38739-4448-514D-AA9B-9BD54A61C96A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18425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Background: OGC Web Services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6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1D2C-2E32-4145-9521-2BB2CF31C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A6AC9D-BA8B-2446-942C-722DF26AA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9" y="2289313"/>
            <a:ext cx="18374557" cy="4790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CDB866-9A7F-534E-9815-E09396CB5DED}"/>
              </a:ext>
            </a:extLst>
          </p:cNvPr>
          <p:cNvSpPr txBox="1"/>
          <p:nvPr/>
        </p:nvSpPr>
        <p:spPr>
          <a:xfrm>
            <a:off x="15068815" y="8162993"/>
            <a:ext cx="4366432" cy="921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Source: OGC 15-052r1r1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AAE161C-8486-1945-B945-901096B52216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33061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Timeline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7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2677886"/>
            <a:ext cx="19931731" cy="9470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algn="l"/>
            <a:r>
              <a:rPr lang="fr-FR" sz="3600" b="1" dirty="0">
                <a:latin typeface="Geneva" panose="020B0503030404040204" pitchFamily="34" charset="0"/>
                <a:ea typeface="Geneva" panose="020B0503030404040204" pitchFamily="34" charset="0"/>
              </a:rPr>
              <a:t>2015</a:t>
            </a:r>
          </a:p>
          <a:p>
            <a:pPr marL="685800" lvl="3" indent="-6858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Testbed-11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Comparison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of REST to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classic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OGC Web Services</a:t>
            </a:r>
          </a:p>
          <a:p>
            <a:pPr algn="l"/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r>
              <a:rPr lang="fr-FR" sz="3600" b="1" dirty="0">
                <a:latin typeface="Geneva" panose="020B0503030404040204" pitchFamily="34" charset="0"/>
                <a:ea typeface="Geneva" panose="020B0503030404040204" pitchFamily="34" charset="0"/>
              </a:rPr>
              <a:t>2016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Testbed-12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work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on a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RESTful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binding of the WPS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Focus of discussions shifts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from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REST to Web APIs</a:t>
            </a: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r>
              <a:rPr lang="fr-FR" sz="3600" b="1" dirty="0">
                <a:latin typeface="Geneva" panose="020B0503030404040204" pitchFamily="34" charset="0"/>
                <a:ea typeface="Geneva" panose="020B0503030404040204" pitchFamily="34" charset="0"/>
              </a:rPr>
              <a:t>2017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OGC® Open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Geospatial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APIs - White Paper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published</a:t>
            </a:r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r>
              <a:rPr lang="fr-FR" sz="3600" b="1" dirty="0">
                <a:latin typeface="Geneva" panose="020B0503030404040204" pitchFamily="34" charset="0"/>
                <a:ea typeface="Geneva" panose="020B0503030404040204" pitchFamily="34" charset="0"/>
              </a:rPr>
              <a:t>2018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Work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on version 3 of the Web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Feature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Service (WFS3)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starts</a:t>
            </a:r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l"/>
            <a:r>
              <a:rPr lang="fr-FR" sz="3600" b="1" dirty="0">
                <a:latin typeface="Geneva" panose="020B0503030404040204" pitchFamily="34" charset="0"/>
                <a:ea typeface="Geneva" panose="020B0503030404040204" pitchFamily="34" charset="0"/>
              </a:rPr>
              <a:t>2019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WFS3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draft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specification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renamed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OGC API -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Features</a:t>
            </a:r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OGC API –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Features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– Part 1: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Core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standard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is</a:t>
            </a:r>
            <a:r>
              <a:rPr lang="fr-FR" sz="36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3600" dirty="0" err="1">
                <a:latin typeface="Geneva" panose="020B0503030404040204" pitchFamily="34" charset="0"/>
                <a:ea typeface="Geneva" panose="020B0503030404040204" pitchFamily="34" charset="0"/>
              </a:rPr>
              <a:t>published</a:t>
            </a:r>
            <a:endParaRPr lang="fr-FR" sz="36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Courier New" panose="02070309020205020404" pitchFamily="49" charset="0"/>
              <a:buChar char="o"/>
            </a:pPr>
            <a:endParaRPr lang="fr-FR" sz="3200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C028A-6704-D144-9583-B2BF9663C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3A10574-9370-164C-8888-845729A32503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28510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‘Why’ OGC APIs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8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1926973"/>
            <a:ext cx="20111738" cy="7435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APIs are a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popular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, effective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method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for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rapid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software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development</a:t>
            </a: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API variations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degrade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interoperability</a:t>
            </a: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Open Standards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enable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interoperability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of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independent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implementations</a:t>
            </a: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40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OGC APIs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will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improve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interoperability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000" dirty="0" err="1">
                <a:latin typeface="Geneva" panose="020B0503030404040204" pitchFamily="34" charset="0"/>
                <a:ea typeface="Geneva" panose="020B0503030404040204" pitchFamily="34" charset="0"/>
              </a:rPr>
              <a:t>between</a:t>
            </a:r>
            <a:r>
              <a:rPr lang="fr-FR" sz="4000" dirty="0">
                <a:latin typeface="Geneva" panose="020B0503030404040204" pitchFamily="34" charset="0"/>
                <a:ea typeface="Geneva" panose="020B0503030404040204" pitchFamily="34" charset="0"/>
              </a:rPr>
              <a:t> Web APIs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15565-C759-914A-98D4-1C8C0E69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EB0FA7E-750F-1241-A51E-00C3A8FCD63D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20422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ublishing@W3C &amp;…"/>
          <p:cNvSpPr>
            <a:spLocks noGrp="1"/>
          </p:cNvSpPr>
          <p:nvPr>
            <p:ph type="title"/>
          </p:nvPr>
        </p:nvSpPr>
        <p:spPr>
          <a:xfrm>
            <a:off x="413668" y="0"/>
            <a:ext cx="15609094" cy="2435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07932">
              <a:defRPr sz="8288"/>
            </a:pPr>
            <a:r>
              <a:rPr lang="en-US" dirty="0"/>
              <a:t>OGC API Standards Development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D2CC7-A4AD-5B40-A232-178FDC36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9841357" y="12738264"/>
            <a:ext cx="371895" cy="636710"/>
          </a:xfrm>
        </p:spPr>
        <p:txBody>
          <a:bodyPr/>
          <a:lstStyle/>
          <a:p>
            <a:fld id="{86CB4B4D-7CA3-9044-876B-883B54F8677D}" type="slidenum">
              <a:rPr lang="fr-FR" sz="3200" smtClean="0">
                <a:solidFill>
                  <a:srgbClr val="0D6DB6"/>
                </a:solidFill>
              </a:rPr>
              <a:t>9</a:t>
            </a:fld>
            <a:endParaRPr lang="fr-FR" sz="3200" dirty="0">
              <a:solidFill>
                <a:srgbClr val="0D6DB6"/>
              </a:solidFill>
            </a:endParaRP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2357AC9E-4258-844A-AC92-E66C38A3EFE5}"/>
              </a:ext>
            </a:extLst>
          </p:cNvPr>
          <p:cNvSpPr/>
          <p:nvPr/>
        </p:nvSpPr>
        <p:spPr>
          <a:xfrm>
            <a:off x="19435247" y="12650520"/>
            <a:ext cx="1090160" cy="775564"/>
          </a:xfrm>
          <a:prstGeom prst="bracketPair">
            <a:avLst/>
          </a:prstGeom>
          <a:noFill/>
          <a:ln w="25400" cap="flat">
            <a:solidFill>
              <a:srgbClr val="0D6DB6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010A6-8696-2148-A5C1-40B54A8142B9}"/>
              </a:ext>
            </a:extLst>
          </p:cNvPr>
          <p:cNvSpPr txBox="1"/>
          <p:nvPr/>
        </p:nvSpPr>
        <p:spPr>
          <a:xfrm>
            <a:off x="413668" y="2677886"/>
            <a:ext cx="19931731" cy="9470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Modular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API building blocks; </a:t>
            </a:r>
            <a:b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</a:b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spatially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enable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Web APIs in a consistent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way</a:t>
            </a:r>
            <a:endParaRPr lang="fr-FR" sz="44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sz="44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Spatial Data on the Web Best Practices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sz="44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Leverages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OpenAPI</a:t>
            </a:r>
            <a:endParaRPr lang="fr-FR" sz="44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sz="44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Focus on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developer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experience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and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usability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sz="44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Modular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building blocks for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access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to spatial data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that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can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be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used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in data APIs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fr-FR" sz="4400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Open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development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; Public GitHub,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Early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implementations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, </a:t>
            </a:r>
            <a:b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</a:b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In-</a:t>
            </a:r>
            <a:r>
              <a:rPr lang="fr-FR" sz="4400" dirty="0" err="1">
                <a:latin typeface="Geneva" panose="020B0503030404040204" pitchFamily="34" charset="0"/>
                <a:ea typeface="Geneva" panose="020B0503030404040204" pitchFamily="34" charset="0"/>
              </a:rPr>
              <a:t>depth</a:t>
            </a:r>
            <a:r>
              <a:rPr lang="fr-FR" sz="4400" dirty="0">
                <a:latin typeface="Geneva" panose="020B0503030404040204" pitchFamily="34" charset="0"/>
                <a:ea typeface="Geneva" panose="020B0503030404040204" pitchFamily="34" charset="0"/>
              </a:rPr>
              <a:t> validation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15565-C759-914A-98D4-1C8C0E69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668" y="1694761"/>
            <a:ext cx="20111739" cy="96228"/>
          </a:xfrm>
          <a:prstGeom prst="rect">
            <a:avLst/>
          </a:prstGeom>
        </p:spPr>
      </p:pic>
      <p:pic>
        <p:nvPicPr>
          <p:cNvPr id="8" name="Google Shape;750;g6062ceda2a_2_667">
            <a:hlinkClick r:id="rId4"/>
            <a:extLst>
              <a:ext uri="{FF2B5EF4-FFF2-40B4-BE49-F238E27FC236}">
                <a16:creationId xmlns:a16="http://schemas.microsoft.com/office/drawing/2014/main" id="{5958F5E2-FDEF-6946-955B-93BFD32304F6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1554" y="4566083"/>
            <a:ext cx="4121208" cy="11787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CED6679-B008-CC4E-B77C-BB2C7FC6A42A}"/>
              </a:ext>
            </a:extLst>
          </p:cNvPr>
          <p:cNvSpPr txBox="1">
            <a:spLocks/>
          </p:cNvSpPr>
          <p:nvPr/>
        </p:nvSpPr>
        <p:spPr>
          <a:xfrm>
            <a:off x="5077170" y="13219043"/>
            <a:ext cx="11104827" cy="43977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defRPr/>
            </a:pPr>
            <a:r>
              <a:rPr lang="en-US" sz="2000" dirty="0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953145160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aps-for-the-web" id="{49FE88A6-025B-5046-A429-D63F097E10D7}" vid="{FE8FD3C7-B50A-B944-AAA2-18713FA46005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118</TotalTime>
  <Words>640</Words>
  <Application>Microsoft Macintosh PowerPoint</Application>
  <PresentationFormat>Custom</PresentationFormat>
  <Paragraphs>146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Alegreya Sans</vt:lpstr>
      <vt:lpstr>Arial</vt:lpstr>
      <vt:lpstr>Avenir Next Condensed</vt:lpstr>
      <vt:lpstr>CG Times</vt:lpstr>
      <vt:lpstr>Courier New</vt:lpstr>
      <vt:lpstr>Futura PT Book</vt:lpstr>
      <vt:lpstr>Futura PT Heavy</vt:lpstr>
      <vt:lpstr>Geneva</vt:lpstr>
      <vt:lpstr>Helvetica</vt:lpstr>
      <vt:lpstr>Helvetica Light</vt:lpstr>
      <vt:lpstr>Helvetica Neue</vt:lpstr>
      <vt:lpstr>White</vt:lpstr>
      <vt:lpstr>PowerPoint Presentation</vt:lpstr>
      <vt:lpstr>Overview</vt:lpstr>
      <vt:lpstr>Overview</vt:lpstr>
      <vt:lpstr>Overview</vt:lpstr>
      <vt:lpstr>Background</vt:lpstr>
      <vt:lpstr>Background: OGC Web Services</vt:lpstr>
      <vt:lpstr>Timeline</vt:lpstr>
      <vt:lpstr>‘Why’ OGC APIs</vt:lpstr>
      <vt:lpstr>OGC API Standards Development</vt:lpstr>
      <vt:lpstr>API First Approach – using OpenAPI definitions</vt:lpstr>
      <vt:lpstr>OGC API standards</vt:lpstr>
      <vt:lpstr>What to expect from each approved OGC API standard</vt:lpstr>
      <vt:lpstr>Roadmap</vt:lpstr>
      <vt:lpstr>Sprints, Hackathons, Pilots, Testbeds and Innovation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Gobe Hobona</dc:creator>
  <cp:lastModifiedBy>Gobe Hobona</cp:lastModifiedBy>
  <cp:revision>67</cp:revision>
  <dcterms:created xsi:type="dcterms:W3CDTF">2020-09-12T06:52:56Z</dcterms:created>
  <dcterms:modified xsi:type="dcterms:W3CDTF">2020-09-15T07:46:31Z</dcterms:modified>
</cp:coreProperties>
</file>